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9" r:id="rId4"/>
    <p:sldId id="258"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5" d="100"/>
          <a:sy n="75" d="100"/>
        </p:scale>
        <p:origin x="-18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E848B3-4E1E-4C90-8CE7-7B8F16CE3C93}" type="datetimeFigureOut">
              <a:rPr lang="en-US" smtClean="0"/>
              <a:pPr/>
              <a:t>5/25/2012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A0A104-DB63-4B99-B801-8E823B57A0D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6AC336-434D-4177-869C-B4771D1DD08D}" type="datetime1">
              <a:rPr lang="en-US" smtClean="0"/>
              <a:pPr/>
              <a:t>5/25/2012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180B5-95B1-47A8-A019-BB16719C927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C1513B-D3B4-4EB5-ABCE-66B928EA273C}" type="datetime1">
              <a:rPr lang="en-US" smtClean="0"/>
              <a:pPr/>
              <a:t>5/25/2012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180B5-95B1-47A8-A019-BB16719C927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5E1E98-4908-4557-8508-CFB469B672F6}" type="datetime1">
              <a:rPr lang="en-US" smtClean="0"/>
              <a:pPr/>
              <a:t>5/25/2012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180B5-95B1-47A8-A019-BB16719C927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762070-5662-46E5-B662-FBD8AF004F3C}" type="datetime1">
              <a:rPr lang="en-US" smtClean="0"/>
              <a:pPr/>
              <a:t>5/25/2012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180B5-95B1-47A8-A019-BB16719C927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269A32-A386-43B8-9EBF-3E8754E77618}" type="datetime1">
              <a:rPr lang="en-US" smtClean="0"/>
              <a:pPr/>
              <a:t>5/25/2012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180B5-95B1-47A8-A019-BB16719C927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84B195-FC8E-4CF9-BAA7-A761DD205868}" type="datetime1">
              <a:rPr lang="en-US" smtClean="0"/>
              <a:pPr/>
              <a:t>5/25/2012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4180B5-95B1-47A8-A019-BB16719C927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DE3CAD-9FB3-4789-B161-A2C8909F2800}" type="datetime1">
              <a:rPr lang="en-US" smtClean="0"/>
              <a:pPr/>
              <a:t>5/25/2012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4180B5-95B1-47A8-A019-BB16719C927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2BF258-B807-4174-AD7E-4FC0A08786F4}" type="datetime1">
              <a:rPr lang="en-US" smtClean="0"/>
              <a:pPr/>
              <a:t>5/25/2012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4180B5-95B1-47A8-A019-BB16719C927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7A0509-AB2A-4878-A52A-91E47F070409}" type="datetime1">
              <a:rPr lang="en-US" smtClean="0"/>
              <a:pPr/>
              <a:t>5/25/2012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4180B5-95B1-47A8-A019-BB16719C927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8818A8-45BD-4149-B3A1-8BFA062619F8}" type="datetime1">
              <a:rPr lang="en-US" smtClean="0"/>
              <a:pPr/>
              <a:t>5/25/2012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4180B5-95B1-47A8-A019-BB16719C927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6C37C9-A598-4957-81A8-4EF7B7A258AE}" type="datetime1">
              <a:rPr lang="en-US" smtClean="0"/>
              <a:pPr/>
              <a:t>5/25/2012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4180B5-95B1-47A8-A019-BB16719C927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5C92F8-2403-446C-94FA-3EB2E2F0D629}" type="datetime1">
              <a:rPr lang="en-US" smtClean="0"/>
              <a:pPr/>
              <a:t>5/25/2012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4180B5-95B1-47A8-A019-BB16719C927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81000"/>
            <a:ext cx="7620000" cy="2286000"/>
          </a:xfrm>
        </p:spPr>
        <p:txBody>
          <a:bodyPr>
            <a:noAutofit/>
          </a:bodyPr>
          <a:lstStyle/>
          <a:p>
            <a:pPr algn="l"/>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PROGRAM  REDUCTION</a:t>
            </a:r>
            <a:r>
              <a:rPr lang="en-US" sz="4000" b="1" dirty="0" smtClean="0">
                <a:latin typeface="Times New Roman" pitchFamily="18" charset="0"/>
                <a:cs typeface="Times New Roman" pitchFamily="18" charset="0"/>
              </a:rPr>
              <a:t/>
            </a:r>
            <a:br>
              <a:rPr lang="en-US" sz="4000" b="1"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in</a:t>
            </a:r>
            <a:r>
              <a:rPr lang="en-US" sz="2800" b="1" dirty="0" smtClean="0">
                <a:latin typeface="Times New Roman" pitchFamily="18" charset="0"/>
                <a:cs typeface="Times New Roman" pitchFamily="18" charset="0"/>
              </a:rPr>
              <a:t> AN AMERICAN COMMUNITY COLLEGE:</a:t>
            </a:r>
            <a:br>
              <a:rPr lang="en-US" sz="2800"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
            </a:r>
            <a:br>
              <a:rPr lang="en-US" sz="4000"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CHALLENGES &amp; </a:t>
            </a:r>
            <a:r>
              <a:rPr lang="en-US" sz="4000" b="1" dirty="0" smtClean="0">
                <a:latin typeface="Times New Roman" pitchFamily="18" charset="0"/>
                <a:cs typeface="Times New Roman" pitchFamily="18" charset="0"/>
              </a:rPr>
              <a:t>ISSUES</a:t>
            </a:r>
            <a:br>
              <a:rPr lang="en-US" sz="4000"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
            </a:r>
            <a:br>
              <a:rPr lang="en-US" sz="4000" b="1" dirty="0" smtClean="0">
                <a:latin typeface="Times New Roman" pitchFamily="18" charset="0"/>
                <a:cs typeface="Times New Roman" pitchFamily="18" charset="0"/>
              </a:rPr>
            </a:br>
            <a:endParaRPr lang="en-US" sz="4000" b="1" i="1" dirty="0">
              <a:latin typeface="Times New Roman" pitchFamily="18" charset="0"/>
              <a:cs typeface="Times New Roman" pitchFamily="18" charset="0"/>
            </a:endParaRPr>
          </a:p>
        </p:txBody>
      </p:sp>
      <p:sp>
        <p:nvSpPr>
          <p:cNvPr id="3" name="Subtitle 2"/>
          <p:cNvSpPr>
            <a:spLocks noGrp="1"/>
          </p:cNvSpPr>
          <p:nvPr>
            <p:ph type="subTitle" idx="1"/>
          </p:nvPr>
        </p:nvSpPr>
        <p:spPr>
          <a:xfrm>
            <a:off x="838200" y="4191000"/>
            <a:ext cx="6934200" cy="1828800"/>
          </a:xfrm>
        </p:spPr>
        <p:txBody>
          <a:bodyPr>
            <a:normAutofit fontScale="92500" lnSpcReduction="20000"/>
          </a:bodyPr>
          <a:lstStyle/>
          <a:p>
            <a:pPr algn="l"/>
            <a:endParaRPr lang="en-US" sz="2000" i="1" dirty="0" smtClean="0">
              <a:latin typeface="Times New Roman" pitchFamily="18" charset="0"/>
              <a:cs typeface="Times New Roman" pitchFamily="18" charset="0"/>
            </a:endParaRPr>
          </a:p>
          <a:p>
            <a:pPr algn="l"/>
            <a:r>
              <a:rPr lang="en-US" sz="2000" i="1" dirty="0" smtClean="0">
                <a:latin typeface="Times New Roman" pitchFamily="18" charset="0"/>
                <a:cs typeface="Times New Roman" pitchFamily="18" charset="0"/>
              </a:rPr>
              <a:t> </a:t>
            </a:r>
            <a:r>
              <a:rPr lang="en-US" sz="2800" b="1" i="1" dirty="0" smtClean="0">
                <a:solidFill>
                  <a:schemeClr val="tx1"/>
                </a:solidFill>
                <a:latin typeface="Times New Roman" pitchFamily="18" charset="0"/>
                <a:cs typeface="Times New Roman" pitchFamily="18" charset="0"/>
              </a:rPr>
              <a:t>SON KIM VO, Ph. D.</a:t>
            </a:r>
          </a:p>
          <a:p>
            <a:pPr algn="l"/>
            <a:r>
              <a:rPr lang="en-US" sz="2800" b="1" i="1" dirty="0" smtClean="0">
                <a:solidFill>
                  <a:schemeClr val="tx1"/>
                </a:solidFill>
                <a:latin typeface="Times New Roman" pitchFamily="18" charset="0"/>
                <a:cs typeface="Times New Roman" pitchFamily="18" charset="0"/>
              </a:rPr>
              <a:t>Coastline Community College, Coast District</a:t>
            </a:r>
          </a:p>
          <a:p>
            <a:pPr algn="l"/>
            <a:r>
              <a:rPr lang="en-US" sz="2800" b="1" i="1" dirty="0" smtClean="0">
                <a:solidFill>
                  <a:schemeClr val="tx1"/>
                </a:solidFill>
                <a:latin typeface="Times New Roman" pitchFamily="18" charset="0"/>
                <a:cs typeface="Times New Roman" pitchFamily="18" charset="0"/>
              </a:rPr>
              <a:t>svo@coastline.edu</a:t>
            </a:r>
            <a:r>
              <a:rPr lang="en-US" sz="2000" i="1" dirty="0" smtClean="0">
                <a:solidFill>
                  <a:schemeClr val="tx1"/>
                </a:solidFill>
                <a:latin typeface="Times New Roman" pitchFamily="18" charset="0"/>
                <a:cs typeface="Times New Roman" pitchFamily="18" charset="0"/>
              </a:rPr>
              <a:t/>
            </a:r>
            <a:br>
              <a:rPr lang="en-US" sz="2000" i="1" dirty="0" smtClean="0">
                <a:solidFill>
                  <a:schemeClr val="tx1"/>
                </a:solidFill>
                <a:latin typeface="Times New Roman" pitchFamily="18" charset="0"/>
                <a:cs typeface="Times New Roman" pitchFamily="18" charset="0"/>
              </a:rPr>
            </a:br>
            <a:r>
              <a:rPr lang="en-US" sz="2000" i="1" dirty="0" smtClean="0">
                <a:solidFill>
                  <a:schemeClr val="tx1"/>
                </a:solidFill>
                <a:latin typeface="Times New Roman" pitchFamily="18" charset="0"/>
                <a:cs typeface="Times New Roman" pitchFamily="18" charset="0"/>
              </a:rPr>
              <a:t>                                                                                 June  28-29    2012</a:t>
            </a:r>
            <a:endParaRPr lang="en-US" sz="2000" dirty="0" smtClean="0">
              <a:solidFill>
                <a:schemeClr val="tx1"/>
              </a:solidFill>
            </a:endParaRPr>
          </a:p>
          <a:p>
            <a:pPr algn="l"/>
            <a:endParaRPr lang="en-US" sz="2000" b="1" dirty="0" smtClean="0"/>
          </a:p>
          <a:p>
            <a:pPr algn="l"/>
            <a:endParaRPr lang="en-US" sz="2000" b="1" dirty="0" smtClean="0"/>
          </a:p>
          <a:p>
            <a:pPr algn="l"/>
            <a:endParaRPr lang="en-US" sz="2000" b="1" dirty="0" smtClean="0"/>
          </a:p>
          <a:p>
            <a:pPr algn="l"/>
            <a:endParaRPr lang="en-US" sz="2000" b="1" dirty="0" smtClean="0"/>
          </a:p>
          <a:p>
            <a:pPr algn="l"/>
            <a:endParaRPr lang="en-US" sz="2000" b="1" dirty="0" smtClean="0"/>
          </a:p>
          <a:p>
            <a:pPr algn="l"/>
            <a:endParaRPr lang="en-US" sz="2000" b="1" dirty="0" smtClean="0"/>
          </a:p>
          <a:p>
            <a:pPr algn="l"/>
            <a:endParaRPr lang="en-US" sz="2000" b="1" dirty="0" smtClean="0"/>
          </a:p>
          <a:p>
            <a:pPr algn="l"/>
            <a:endParaRPr lang="en-US" sz="2000" b="1" dirty="0" smtClean="0"/>
          </a:p>
          <a:p>
            <a:pPr algn="l"/>
            <a:endParaRPr lang="en-US" sz="2000" b="1" dirty="0" smtClean="0"/>
          </a:p>
          <a:p>
            <a:pPr algn="l"/>
            <a:endParaRPr lang="en-US" sz="2000" b="1"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THE PUBLIC SYSTEM of EDUCATION</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IN CALIFORNIA</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5105400"/>
          </a:xfrm>
        </p:spPr>
        <p:txBody>
          <a:bodyPr>
            <a:normAutofit fontScale="92500" lnSpcReduction="20000"/>
          </a:bodyPr>
          <a:lstStyle/>
          <a:p>
            <a:r>
              <a:rPr lang="en-US" sz="2400" dirty="0" smtClean="0">
                <a:latin typeface="Times New Roman" pitchFamily="18" charset="0"/>
                <a:cs typeface="Times New Roman" pitchFamily="18" charset="0"/>
              </a:rPr>
              <a:t>Head Start Program</a:t>
            </a:r>
          </a:p>
          <a:p>
            <a:r>
              <a:rPr lang="en-US" sz="2400" dirty="0" smtClean="0">
                <a:latin typeface="Times New Roman" pitchFamily="18" charset="0"/>
                <a:cs typeface="Times New Roman" pitchFamily="18" charset="0"/>
              </a:rPr>
              <a:t>K-6</a:t>
            </a:r>
            <a:r>
              <a:rPr lang="en-US" sz="2400" baseline="30000" dirty="0" smtClean="0">
                <a:latin typeface="Times New Roman" pitchFamily="18" charset="0"/>
                <a:cs typeface="Times New Roman" pitchFamily="18" charset="0"/>
              </a:rPr>
              <a:t>th</a:t>
            </a:r>
            <a:r>
              <a:rPr lang="en-US" sz="2400" dirty="0" smtClean="0">
                <a:latin typeface="Times New Roman" pitchFamily="18" charset="0"/>
                <a:cs typeface="Times New Roman" pitchFamily="18" charset="0"/>
              </a:rPr>
              <a:t> Grade    Elementary School</a:t>
            </a:r>
          </a:p>
          <a:p>
            <a:r>
              <a:rPr lang="en-US" sz="2400" dirty="0" smtClean="0">
                <a:latin typeface="Times New Roman" pitchFamily="18" charset="0"/>
                <a:cs typeface="Times New Roman" pitchFamily="18" charset="0"/>
              </a:rPr>
              <a:t>7- 8</a:t>
            </a:r>
            <a:r>
              <a:rPr lang="en-US" sz="2400" baseline="30000" dirty="0" smtClean="0">
                <a:latin typeface="Times New Roman" pitchFamily="18" charset="0"/>
                <a:cs typeface="Times New Roman" pitchFamily="18" charset="0"/>
              </a:rPr>
              <a:t>th</a:t>
            </a:r>
            <a:r>
              <a:rPr lang="en-US" sz="2400" dirty="0" smtClean="0">
                <a:latin typeface="Times New Roman" pitchFamily="18" charset="0"/>
                <a:cs typeface="Times New Roman" pitchFamily="18" charset="0"/>
              </a:rPr>
              <a:t> Grade    Junior High/ Middle School</a:t>
            </a:r>
          </a:p>
          <a:p>
            <a:r>
              <a:rPr lang="en-US" sz="2400" dirty="0" smtClean="0">
                <a:latin typeface="Times New Roman" pitchFamily="18" charset="0"/>
                <a:cs typeface="Times New Roman" pitchFamily="18" charset="0"/>
              </a:rPr>
              <a:t>9- 12</a:t>
            </a:r>
            <a:r>
              <a:rPr lang="en-US" sz="2400" baseline="30000" dirty="0" smtClean="0">
                <a:latin typeface="Times New Roman" pitchFamily="18" charset="0"/>
                <a:cs typeface="Times New Roman" pitchFamily="18" charset="0"/>
              </a:rPr>
              <a:t>th</a:t>
            </a:r>
            <a:r>
              <a:rPr lang="en-US" sz="2400" dirty="0" smtClean="0">
                <a:latin typeface="Times New Roman" pitchFamily="18" charset="0"/>
                <a:cs typeface="Times New Roman" pitchFamily="18" charset="0"/>
              </a:rPr>
              <a:t> Grade   High School             </a:t>
            </a:r>
            <a:r>
              <a:rPr lang="en-US" sz="2400" dirty="0" smtClean="0">
                <a:solidFill>
                  <a:srgbClr val="C00000"/>
                </a:solidFill>
                <a:latin typeface="Times New Roman" pitchFamily="18" charset="0"/>
                <a:cs typeface="Times New Roman" pitchFamily="18" charset="0"/>
              </a:rPr>
              <a:t>HS Diploma</a:t>
            </a:r>
          </a:p>
          <a:p>
            <a:r>
              <a:rPr lang="en-US" sz="2800" b="1" dirty="0" smtClean="0">
                <a:solidFill>
                  <a:srgbClr val="0070C0"/>
                </a:solidFill>
                <a:latin typeface="Times New Roman" pitchFamily="18" charset="0"/>
                <a:cs typeface="Times New Roman" pitchFamily="18" charset="0"/>
              </a:rPr>
              <a:t>Community Colleges  A.A. and/or A.S. Degrees   </a:t>
            </a:r>
          </a:p>
          <a:p>
            <a:r>
              <a:rPr lang="en-US" sz="2400" dirty="0" smtClean="0">
                <a:latin typeface="Times New Roman" pitchFamily="18" charset="0"/>
                <a:cs typeface="Times New Roman" pitchFamily="18" charset="0"/>
              </a:rPr>
              <a:t>The Cal State System:  4- Year Universities</a:t>
            </a:r>
            <a:endParaRPr lang="en-US" sz="2400" dirty="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a:t>
            </a:r>
            <a:r>
              <a:rPr lang="en-US" sz="2400" b="1" dirty="0" smtClean="0">
                <a:solidFill>
                  <a:srgbClr val="00B0F0"/>
                </a:solidFill>
                <a:latin typeface="Times New Roman" pitchFamily="18" charset="0"/>
                <a:cs typeface="Times New Roman" pitchFamily="18" charset="0"/>
              </a:rPr>
              <a:t>B.A. and B.S. Degrees  &amp; M.A. and M.S Degrees</a:t>
            </a:r>
          </a:p>
          <a:p>
            <a:r>
              <a:rPr lang="en-US" sz="2400" dirty="0" smtClean="0">
                <a:latin typeface="Times New Roman" pitchFamily="18" charset="0"/>
                <a:cs typeface="Times New Roman" pitchFamily="18" charset="0"/>
              </a:rPr>
              <a:t>The University of California System:  4-Year Universities</a:t>
            </a:r>
          </a:p>
          <a:p>
            <a:pPr>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b="1" dirty="0" smtClean="0">
                <a:solidFill>
                  <a:srgbClr val="00B050"/>
                </a:solidFill>
                <a:latin typeface="Times New Roman" pitchFamily="18" charset="0"/>
                <a:cs typeface="Times New Roman" pitchFamily="18" charset="0"/>
              </a:rPr>
              <a:t>B.A. and B.S. Degrees &amp; M.A. and M.S. Degrees &amp;</a:t>
            </a:r>
          </a:p>
          <a:p>
            <a:pPr>
              <a:buNone/>
            </a:pPr>
            <a:r>
              <a:rPr lang="en-US" sz="2400" b="1" dirty="0" smtClean="0">
                <a:solidFill>
                  <a:srgbClr val="00B050"/>
                </a:solidFill>
                <a:latin typeface="Times New Roman" pitchFamily="18" charset="0"/>
                <a:cs typeface="Times New Roman" pitchFamily="18" charset="0"/>
              </a:rPr>
              <a:t>         Ed. D. , Ph. D. , M.D. and Pharm. D. Degrees</a:t>
            </a:r>
          </a:p>
          <a:p>
            <a:pPr algn="ctr">
              <a:buNone/>
            </a:pPr>
            <a:r>
              <a:rPr lang="en-US" b="1" dirty="0" smtClean="0">
                <a:solidFill>
                  <a:srgbClr val="FF0000"/>
                </a:solidFill>
                <a:latin typeface="Times New Roman" pitchFamily="18" charset="0"/>
                <a:cs typeface="Times New Roman" pitchFamily="18" charset="0"/>
              </a:rPr>
              <a:t>The budget deficit in California </a:t>
            </a:r>
            <a:endParaRPr lang="en-US" b="1" dirty="0" smtClean="0">
              <a:solidFill>
                <a:srgbClr val="FF0000"/>
              </a:solidFill>
              <a:latin typeface="Times New Roman" pitchFamily="18" charset="0"/>
              <a:cs typeface="Times New Roman" pitchFamily="18" charset="0"/>
            </a:endParaRPr>
          </a:p>
          <a:p>
            <a:pPr algn="ctr">
              <a:buNone/>
            </a:pPr>
            <a:r>
              <a:rPr lang="en-US" b="1" dirty="0" smtClean="0">
                <a:solidFill>
                  <a:srgbClr val="FF0000"/>
                </a:solidFill>
                <a:latin typeface="Times New Roman" pitchFamily="18" charset="0"/>
                <a:cs typeface="Times New Roman" pitchFamily="18" charset="0"/>
              </a:rPr>
              <a:t>impacts </a:t>
            </a:r>
            <a:endParaRPr lang="en-US" b="1" dirty="0" smtClean="0">
              <a:solidFill>
                <a:srgbClr val="FF0000"/>
              </a:solidFill>
              <a:latin typeface="Times New Roman" pitchFamily="18" charset="0"/>
              <a:cs typeface="Times New Roman" pitchFamily="18" charset="0"/>
            </a:endParaRPr>
          </a:p>
          <a:p>
            <a:pPr algn="ctr">
              <a:buNone/>
            </a:pPr>
            <a:r>
              <a:rPr lang="en-US" b="1" dirty="0" smtClean="0">
                <a:solidFill>
                  <a:srgbClr val="FF0000"/>
                </a:solidFill>
                <a:latin typeface="Times New Roman" pitchFamily="18" charset="0"/>
                <a:cs typeface="Times New Roman" pitchFamily="18" charset="0"/>
              </a:rPr>
              <a:t>the whole Education System</a:t>
            </a:r>
          </a:p>
          <a:p>
            <a:pPr>
              <a:buNone/>
            </a:pPr>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6477000" cy="1143000"/>
          </a:xfrm>
        </p:spPr>
        <p:txBody>
          <a:bodyPr>
            <a:normAutofit/>
          </a:bodyPr>
          <a:lstStyle/>
          <a:p>
            <a:r>
              <a:rPr lang="en-US" sz="3200" b="1" dirty="0" smtClean="0">
                <a:latin typeface="Times New Roman" pitchFamily="18" charset="0"/>
                <a:cs typeface="Times New Roman" pitchFamily="18" charset="0"/>
              </a:rPr>
              <a:t>COMMUNITY COLLEGES </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IN CALIFORNIA</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pPr>
              <a:buNone/>
            </a:pPr>
            <a:r>
              <a:rPr lang="en-US" sz="2800" dirty="0" smtClean="0">
                <a:latin typeface="Times New Roman" pitchFamily="18" charset="0"/>
                <a:cs typeface="Times New Roman" pitchFamily="18" charset="0"/>
              </a:rPr>
              <a:t>Community College also known as Two-Year College and/or Junior </a:t>
            </a:r>
            <a:r>
              <a:rPr lang="en-US" sz="2800" dirty="0" smtClean="0">
                <a:latin typeface="Times New Roman" pitchFamily="18" charset="0"/>
                <a:cs typeface="Times New Roman" pitchFamily="18" charset="0"/>
              </a:rPr>
              <a:t>College. </a:t>
            </a:r>
          </a:p>
          <a:p>
            <a:pPr>
              <a:buNone/>
            </a:pPr>
            <a:r>
              <a:rPr lang="en-US" sz="2800" dirty="0" smtClean="0">
                <a:latin typeface="Times New Roman" pitchFamily="18" charset="0"/>
                <a:cs typeface="Times New Roman" pitchFamily="18" charset="0"/>
              </a:rPr>
              <a:t> Each student, 18 and above, can apply to a community college. </a:t>
            </a:r>
            <a:r>
              <a:rPr lang="en-US" sz="2800" dirty="0" smtClean="0">
                <a:latin typeface="Times New Roman" pitchFamily="18" charset="0"/>
                <a:cs typeface="Times New Roman" pitchFamily="18" charset="0"/>
              </a:rPr>
              <a:t>Students are required to have academic basic skills that can be acquired in college remedial programs before they can be admitted to a vocational certificate program and/or transferred program to 4-year universities.</a:t>
            </a:r>
            <a:endParaRPr lang="en-US" sz="2800" dirty="0" smtClean="0">
              <a:latin typeface="Times New Roman" pitchFamily="18" charset="0"/>
              <a:cs typeface="Times New Roman" pitchFamily="18" charset="0"/>
            </a:endParaRPr>
          </a:p>
          <a:p>
            <a:pPr>
              <a:buNone/>
            </a:pPr>
            <a:r>
              <a:rPr lang="en-US" sz="2800" b="1" dirty="0" smtClean="0">
                <a:solidFill>
                  <a:srgbClr val="0070C0"/>
                </a:solidFill>
                <a:latin typeface="Times New Roman" pitchFamily="18" charset="0"/>
                <a:cs typeface="Times New Roman" pitchFamily="18" charset="0"/>
              </a:rPr>
              <a:t>Functions of a Community College </a:t>
            </a:r>
          </a:p>
          <a:p>
            <a:pPr>
              <a:buNone/>
            </a:pPr>
            <a:r>
              <a:rPr lang="en-US" sz="2800" dirty="0" smtClean="0">
                <a:latin typeface="Times New Roman" pitchFamily="18" charset="0"/>
                <a:cs typeface="Times New Roman" pitchFamily="18" charset="0"/>
              </a:rPr>
              <a:t>    1. </a:t>
            </a:r>
            <a:r>
              <a:rPr lang="en-US" sz="2800" b="1" dirty="0" smtClean="0">
                <a:solidFill>
                  <a:srgbClr val="FF0000"/>
                </a:solidFill>
                <a:latin typeface="Times New Roman" pitchFamily="18" charset="0"/>
                <a:cs typeface="Times New Roman" pitchFamily="18" charset="0"/>
              </a:rPr>
              <a:t>Addressing the needs within a community </a:t>
            </a:r>
            <a:r>
              <a:rPr lang="en-US" sz="2800" dirty="0" smtClean="0">
                <a:latin typeface="Times New Roman" pitchFamily="18" charset="0"/>
                <a:cs typeface="Times New Roman" pitchFamily="18" charset="0"/>
              </a:rPr>
              <a:t>by offering vocational training and lifelong learning programs</a:t>
            </a:r>
            <a:r>
              <a:rPr lang="en-US" sz="2800"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a:buNone/>
            </a:pPr>
            <a:r>
              <a:rPr lang="en-US" sz="2800" dirty="0" smtClean="0">
                <a:latin typeface="Times New Roman" pitchFamily="18" charset="0"/>
                <a:cs typeface="Times New Roman" pitchFamily="18" charset="0"/>
              </a:rPr>
              <a:t>    2. </a:t>
            </a:r>
            <a:r>
              <a:rPr lang="en-US" sz="2800" b="1" dirty="0" smtClean="0">
                <a:solidFill>
                  <a:schemeClr val="accent2"/>
                </a:solidFill>
                <a:latin typeface="Times New Roman" pitchFamily="18" charset="0"/>
                <a:cs typeface="Times New Roman" pitchFamily="18" charset="0"/>
              </a:rPr>
              <a:t>Screening students for the 4-year universities </a:t>
            </a:r>
            <a:r>
              <a:rPr lang="en-US" sz="2800" dirty="0" smtClean="0">
                <a:latin typeface="Times New Roman" pitchFamily="18" charset="0"/>
                <a:cs typeface="Times New Roman" pitchFamily="18" charset="0"/>
              </a:rPr>
              <a:t>by offering study programs that can be transferred to </a:t>
            </a:r>
            <a:r>
              <a:rPr lang="en-US" sz="2800" dirty="0" smtClean="0">
                <a:latin typeface="Times New Roman" pitchFamily="18" charset="0"/>
                <a:cs typeface="Times New Roman" pitchFamily="18" charset="0"/>
              </a:rPr>
              <a:t>4-year </a:t>
            </a:r>
            <a:r>
              <a:rPr lang="en-US" sz="2800" dirty="0" smtClean="0">
                <a:latin typeface="Times New Roman" pitchFamily="18" charset="0"/>
                <a:cs typeface="Times New Roman" pitchFamily="18" charset="0"/>
              </a:rPr>
              <a:t>universities</a:t>
            </a:r>
            <a:r>
              <a:rPr lang="en-US" sz="2800"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3</a:t>
            </a:r>
            <a:r>
              <a:rPr lang="en-US" sz="2800" dirty="0" smtClean="0">
                <a:latin typeface="Times New Roman" pitchFamily="18" charset="0"/>
                <a:cs typeface="Times New Roman" pitchFamily="18" charset="0"/>
              </a:rPr>
              <a:t>. </a:t>
            </a:r>
            <a:r>
              <a:rPr lang="en-US" sz="2800" b="1" dirty="0" smtClean="0">
                <a:solidFill>
                  <a:srgbClr val="00B050"/>
                </a:solidFill>
                <a:latin typeface="Times New Roman" pitchFamily="18" charset="0"/>
                <a:cs typeface="Times New Roman" pitchFamily="18" charset="0"/>
              </a:rPr>
              <a:t>Providing remedial programs </a:t>
            </a:r>
            <a:r>
              <a:rPr lang="en-US" sz="2800" dirty="0" smtClean="0">
                <a:latin typeface="Times New Roman" pitchFamily="18" charset="0"/>
                <a:cs typeface="Times New Roman" pitchFamily="18" charset="0"/>
              </a:rPr>
              <a:t>in English and in Mathematics to prepare not-ready students  for the vocational and transfer programs.</a:t>
            </a:r>
            <a:endParaRPr lang="en-US" sz="28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5943600" cy="1325562"/>
          </a:xfrm>
        </p:spPr>
        <p:txBody>
          <a:bodyPr>
            <a:normAutofit/>
          </a:bodyPr>
          <a:lstStyle/>
          <a:p>
            <a:r>
              <a:rPr lang="en-US" sz="4000" b="1" dirty="0" smtClean="0">
                <a:latin typeface="Times New Roman" pitchFamily="18" charset="0"/>
                <a:cs typeface="Times New Roman" pitchFamily="18" charset="0"/>
              </a:rPr>
              <a:t>ADMINISTRATION</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524000"/>
            <a:ext cx="8229600" cy="5334000"/>
          </a:xfrm>
        </p:spPr>
        <p:txBody>
          <a:bodyPr>
            <a:normAutofit fontScale="85000" lnSpcReduction="20000"/>
          </a:bodyPr>
          <a:lstStyle/>
          <a:p>
            <a:pPr>
              <a:buNone/>
            </a:pPr>
            <a:r>
              <a:rPr lang="en-US" dirty="0" smtClean="0"/>
              <a:t>   The System of Community Colleges in California consists of several Districts divided according to their </a:t>
            </a:r>
            <a:r>
              <a:rPr lang="en-US" dirty="0" smtClean="0"/>
              <a:t>geographical locations</a:t>
            </a:r>
            <a:r>
              <a:rPr lang="en-US" dirty="0" smtClean="0"/>
              <a:t>.  Each Community College is under the administration of:</a:t>
            </a:r>
          </a:p>
          <a:p>
            <a:r>
              <a:rPr lang="en-US" dirty="0" smtClean="0"/>
              <a:t>    </a:t>
            </a:r>
            <a:r>
              <a:rPr lang="en-US" b="1" dirty="0" smtClean="0">
                <a:solidFill>
                  <a:srgbClr val="0070C0"/>
                </a:solidFill>
              </a:rPr>
              <a:t>Board Members</a:t>
            </a:r>
            <a:r>
              <a:rPr lang="en-US" dirty="0" smtClean="0"/>
              <a:t> who are elected </a:t>
            </a:r>
            <a:r>
              <a:rPr lang="en-US" dirty="0" smtClean="0"/>
              <a:t>officials.</a:t>
            </a:r>
            <a:endParaRPr lang="en-US" dirty="0" smtClean="0"/>
          </a:p>
          <a:p>
            <a:r>
              <a:rPr lang="en-US" dirty="0" smtClean="0"/>
              <a:t>    </a:t>
            </a:r>
            <a:r>
              <a:rPr lang="en-US" b="1" dirty="0" smtClean="0">
                <a:solidFill>
                  <a:schemeClr val="accent2">
                    <a:lumMod val="75000"/>
                  </a:schemeClr>
                </a:solidFill>
              </a:rPr>
              <a:t>Chancellor</a:t>
            </a:r>
            <a:r>
              <a:rPr lang="en-US" dirty="0" smtClean="0"/>
              <a:t> selected by the Board who supervises a community college district that </a:t>
            </a:r>
            <a:r>
              <a:rPr lang="en-US" dirty="0" smtClean="0"/>
              <a:t>can include </a:t>
            </a:r>
            <a:r>
              <a:rPr lang="en-US" dirty="0" smtClean="0"/>
              <a:t>one or several community </a:t>
            </a:r>
            <a:r>
              <a:rPr lang="en-US" dirty="0" smtClean="0"/>
              <a:t>colleges.</a:t>
            </a:r>
            <a:endParaRPr lang="en-US" dirty="0" smtClean="0"/>
          </a:p>
          <a:p>
            <a:r>
              <a:rPr lang="en-US" dirty="0" smtClean="0"/>
              <a:t>     </a:t>
            </a:r>
            <a:r>
              <a:rPr lang="en-US" b="1" dirty="0" smtClean="0">
                <a:solidFill>
                  <a:srgbClr val="00B050"/>
                </a:solidFill>
              </a:rPr>
              <a:t>President</a:t>
            </a:r>
            <a:r>
              <a:rPr lang="en-US" dirty="0" smtClean="0"/>
              <a:t> of a Community College selected by the Chancellor and the </a:t>
            </a:r>
            <a:r>
              <a:rPr lang="en-US" dirty="0" smtClean="0"/>
              <a:t>Board.</a:t>
            </a:r>
          </a:p>
          <a:p>
            <a:r>
              <a:rPr lang="en-US" dirty="0" smtClean="0"/>
              <a:t> </a:t>
            </a:r>
            <a:r>
              <a:rPr lang="en-US" dirty="0" smtClean="0"/>
              <a:t>    </a:t>
            </a:r>
            <a:r>
              <a:rPr lang="en-US" b="1" dirty="0" smtClean="0">
                <a:solidFill>
                  <a:srgbClr val="FF0000"/>
                </a:solidFill>
              </a:rPr>
              <a:t>Deans</a:t>
            </a:r>
            <a:r>
              <a:rPr lang="en-US" dirty="0" smtClean="0"/>
              <a:t> in charge of a number of study subjects.</a:t>
            </a:r>
          </a:p>
          <a:p>
            <a:r>
              <a:rPr lang="en-US" dirty="0" smtClean="0"/>
              <a:t> </a:t>
            </a:r>
            <a:r>
              <a:rPr lang="en-US" dirty="0" smtClean="0"/>
              <a:t>    </a:t>
            </a:r>
            <a:r>
              <a:rPr lang="en-US" b="1" dirty="0" smtClean="0">
                <a:solidFill>
                  <a:schemeClr val="accent6"/>
                </a:solidFill>
              </a:rPr>
              <a:t>Academic Senate and Program Coordinators </a:t>
            </a:r>
            <a:endParaRPr lang="en-US" b="1" dirty="0" smtClean="0">
              <a:solidFill>
                <a:schemeClr val="accent6"/>
              </a:solidFill>
            </a:endParaRPr>
          </a:p>
          <a:p>
            <a:pPr>
              <a:buNone/>
            </a:pPr>
            <a:r>
              <a:rPr lang="en-US" b="1" dirty="0" smtClean="0">
                <a:solidFill>
                  <a:schemeClr val="accent6"/>
                </a:solidFill>
              </a:rPr>
              <a:t>    </a:t>
            </a:r>
            <a:endParaRPr lang="en-US" b="1" dirty="0">
              <a:solidFill>
                <a:schemeClr val="accent6"/>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a:bodyPr>
          <a:lstStyle/>
          <a:p>
            <a:r>
              <a:rPr lang="en-US" sz="3200" dirty="0" smtClean="0"/>
              <a:t>PROGRAM DEVELOPMENT &amp; CANCELLATION </a:t>
            </a:r>
            <a:br>
              <a:rPr lang="en-US" sz="3200" dirty="0" smtClean="0"/>
            </a:br>
            <a:r>
              <a:rPr lang="en-US" sz="3200" dirty="0" smtClean="0"/>
              <a:t>in A COMMUNITY COLLEGE</a:t>
            </a:r>
            <a:endParaRPr lang="en-US" sz="3200"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solidFill>
                  <a:srgbClr val="0070C0"/>
                </a:solidFill>
              </a:rPr>
              <a:t>T</a:t>
            </a:r>
            <a:r>
              <a:rPr lang="en-US" b="1" dirty="0" smtClean="0">
                <a:solidFill>
                  <a:srgbClr val="0070C0"/>
                </a:solidFill>
              </a:rPr>
              <a:t>he District Chancellor </a:t>
            </a:r>
            <a:r>
              <a:rPr lang="en-US" dirty="0" smtClean="0"/>
              <a:t>develops the district policy according to State Board of Community Colleges guidelines for the funds approval.</a:t>
            </a:r>
          </a:p>
          <a:p>
            <a:pPr>
              <a:buNone/>
            </a:pPr>
            <a:r>
              <a:rPr lang="en-US" b="1" dirty="0" smtClean="0">
                <a:solidFill>
                  <a:srgbClr val="FF0000"/>
                </a:solidFill>
              </a:rPr>
              <a:t>The President of each college </a:t>
            </a:r>
            <a:r>
              <a:rPr lang="en-US" dirty="0" smtClean="0"/>
              <a:t>within the district, through consultation of Academic Senate, Curriculum Committee, Deans in charge of Study Subjects, Program Coordinators and Chairs of each department, determines the program development and class cancellation according to students and community needs and the district policy as well.</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CHALLENGES &amp; ISSUES</a:t>
            </a:r>
            <a:endParaRPr lang="en-US" sz="4000" b="1" dirty="0"/>
          </a:p>
        </p:txBody>
      </p:sp>
      <p:sp>
        <p:nvSpPr>
          <p:cNvPr id="3" name="Content Placeholder 2"/>
          <p:cNvSpPr>
            <a:spLocks noGrp="1"/>
          </p:cNvSpPr>
          <p:nvPr>
            <p:ph idx="1"/>
          </p:nvPr>
        </p:nvSpPr>
        <p:spPr>
          <a:xfrm>
            <a:off x="457200" y="1524000"/>
            <a:ext cx="8229600" cy="6477000"/>
          </a:xfrm>
        </p:spPr>
        <p:txBody>
          <a:bodyPr>
            <a:noAutofit/>
          </a:bodyPr>
          <a:lstStyle/>
          <a:p>
            <a:r>
              <a:rPr lang="en-US" sz="2800" b="1" dirty="0" smtClean="0">
                <a:solidFill>
                  <a:srgbClr val="00B050"/>
                </a:solidFill>
                <a:latin typeface="Times New Roman" pitchFamily="18" charset="0"/>
                <a:cs typeface="Times New Roman" pitchFamily="18" charset="0"/>
              </a:rPr>
              <a:t>The discrepancy between Enrollment Growth and  Fund Reduction</a:t>
            </a:r>
            <a:endParaRPr lang="en-US" sz="2800" b="1" dirty="0" smtClean="0">
              <a:latin typeface="Times New Roman" pitchFamily="18" charset="0"/>
              <a:cs typeface="Times New Roman" pitchFamily="18" charset="0"/>
            </a:endParaRPr>
          </a:p>
          <a:p>
            <a:r>
              <a:rPr lang="en-US" sz="2800" b="1" dirty="0" smtClean="0">
                <a:solidFill>
                  <a:srgbClr val="0070C0"/>
                </a:solidFill>
                <a:latin typeface="Times New Roman" pitchFamily="18" charset="0"/>
                <a:cs typeface="Times New Roman" pitchFamily="18" charset="0"/>
              </a:rPr>
              <a:t>The mismatch between Students and Community Needs  and State Fund Policy</a:t>
            </a:r>
            <a:r>
              <a:rPr lang="en-US" sz="2800" b="1" dirty="0" smtClean="0">
                <a:latin typeface="Times New Roman" pitchFamily="18" charset="0"/>
                <a:cs typeface="Times New Roman" pitchFamily="18" charset="0"/>
              </a:rPr>
              <a:t>.</a:t>
            </a:r>
          </a:p>
          <a:p>
            <a:r>
              <a:rPr lang="en-US" sz="2800" b="1" dirty="0" smtClean="0">
                <a:solidFill>
                  <a:schemeClr val="accent2"/>
                </a:solidFill>
                <a:latin typeface="Times New Roman" pitchFamily="18" charset="0"/>
                <a:cs typeface="Times New Roman" pitchFamily="18" charset="0"/>
              </a:rPr>
              <a:t>The determination of class cancellation percentage in each department.</a:t>
            </a:r>
            <a:endParaRPr lang="en-US" sz="2800" b="1" dirty="0" smtClean="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The issue of English-As-A-Second Language versus the development of transferred courses to 4-year universities.</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endParaRPr lang="en-US" sz="2800" b="1"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TotalTime>
  <Words>466</Words>
  <Application>Microsoft Office PowerPoint</Application>
  <PresentationFormat>On-screen Show (4:3)</PresentationFormat>
  <Paragraphs>50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   PROGRAM  REDUCTION in AN AMERICAN COMMUNITY COLLEGE:  CHALLENGES &amp; ISSUES  </vt:lpstr>
      <vt:lpstr>THE PUBLIC SYSTEM of EDUCATION  IN CALIFORNIA</vt:lpstr>
      <vt:lpstr>COMMUNITY COLLEGES  IN CALIFORNIA</vt:lpstr>
      <vt:lpstr>ADMINISTRATION</vt:lpstr>
      <vt:lpstr>PROGRAM DEVELOPMENT &amp; CANCELLATION  in A COMMUNITY COLLEGE</vt:lpstr>
      <vt:lpstr>CHALLENGES &amp; ISSUES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CHALLENGES  @  ISSUES RELATED TO THE REDUCTION OF PROGRAMS IN AN AMERICAN COMMUNITY COLLEGE</dc:title>
  <dc:creator>WW</dc:creator>
  <cp:lastModifiedBy>WW</cp:lastModifiedBy>
  <cp:revision>27</cp:revision>
  <dcterms:created xsi:type="dcterms:W3CDTF">2012-05-25T03:51:50Z</dcterms:created>
  <dcterms:modified xsi:type="dcterms:W3CDTF">2012-05-26T08:05:40Z</dcterms:modified>
</cp:coreProperties>
</file>